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Inter SemiBold"/>
      <p:regular r:id="rId21"/>
      <p:bold r:id="rId22"/>
      <p:italic r:id="rId23"/>
      <p:boldItalic r:id="rId24"/>
    </p:embeddedFont>
    <p:embeddedFont>
      <p:font typeface="Inter Light"/>
      <p:regular r:id="rId25"/>
      <p:bold r:id="rId26"/>
      <p:italic r:id="rId27"/>
      <p:boldItalic r:id="rId28"/>
    </p:embeddedFont>
    <p:embeddedFont>
      <p:font typeface="Inter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InterSemiBold-bold.fntdata"/><Relationship Id="rId21" Type="http://schemas.openxmlformats.org/officeDocument/2006/relationships/font" Target="fonts/InterSemiBold-regular.fntdata"/><Relationship Id="rId24" Type="http://schemas.openxmlformats.org/officeDocument/2006/relationships/font" Target="fonts/InterSemiBold-boldItalic.fntdata"/><Relationship Id="rId23" Type="http://schemas.openxmlformats.org/officeDocument/2006/relationships/font" Target="fonts/Inter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Light-bold.fntdata"/><Relationship Id="rId25" Type="http://schemas.openxmlformats.org/officeDocument/2006/relationships/font" Target="fonts/InterLight-regular.fntdata"/><Relationship Id="rId28" Type="http://schemas.openxmlformats.org/officeDocument/2006/relationships/font" Target="fonts/InterLight-boldItalic.fntdata"/><Relationship Id="rId27" Type="http://schemas.openxmlformats.org/officeDocument/2006/relationships/font" Target="fonts/InterLigh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italic.fntdata"/><Relationship Id="rId30" Type="http://schemas.openxmlformats.org/officeDocument/2006/relationships/font" Target="fonts/Inter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Inter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3c333c42a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33c333c42aa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771b13f948a4b1e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771b13f948a4b1e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39bca433bf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39bca433bf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39bca433bf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339bca433bf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39bca433bf_0_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39bca433bf_0_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39bca433bf_0_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39bca433bf_0_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39bca433bf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39bca433bf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39bca433bf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39bca433bf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3c2bf06673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3c2bf06673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39bca433bf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39bca433bf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3c2bf0667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3c2bf0667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3c2bf0667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3c2bf0667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39bca433bf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39bca433bf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3c333c42aa_1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3c333c42aa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5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5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3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5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5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5"/>
          <p:cNvSpPr/>
          <p:nvPr/>
        </p:nvSpPr>
        <p:spPr>
          <a:xfrm>
            <a:off x="6825673" y="4516582"/>
            <a:ext cx="498900" cy="69300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38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5"/>
          <p:cNvSpPr txBox="1"/>
          <p:nvPr/>
        </p:nvSpPr>
        <p:spPr>
          <a:xfrm>
            <a:off x="487075" y="1155750"/>
            <a:ext cx="4084800" cy="18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ARTIFICIAL INTELLIGENCE IN EDUCATION</a:t>
            </a:r>
            <a:endParaRPr b="1" sz="3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4"/>
          <p:cNvSpPr txBox="1"/>
          <p:nvPr>
            <p:ph idx="1" type="subTitle"/>
          </p:nvPr>
        </p:nvSpPr>
        <p:spPr>
          <a:xfrm>
            <a:off x="34103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2"/>
                </a:solidFill>
              </a:rPr>
              <a:t>Backend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491" name="Google Shape;491;p64"/>
          <p:cNvSpPr txBox="1"/>
          <p:nvPr>
            <p:ph idx="2" type="body"/>
          </p:nvPr>
        </p:nvSpPr>
        <p:spPr>
          <a:xfrm>
            <a:off x="33398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accent6"/>
                </a:solidFill>
              </a:rPr>
              <a:t>Django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accent6"/>
                </a:solidFill>
              </a:rPr>
              <a:t>NodeJS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accent6"/>
                </a:solidFill>
              </a:rPr>
              <a:t>Inngest for automation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400">
                <a:solidFill>
                  <a:schemeClr val="accent6"/>
                </a:solidFill>
              </a:rPr>
              <a:t>Kafka</a:t>
            </a:r>
            <a:endParaRPr sz="1400">
              <a:solidFill>
                <a:schemeClr val="accent6"/>
              </a:solidFill>
            </a:endParaRPr>
          </a:p>
        </p:txBody>
      </p:sp>
      <p:sp>
        <p:nvSpPr>
          <p:cNvPr id="492" name="Google Shape;492;p64"/>
          <p:cNvSpPr txBox="1"/>
          <p:nvPr>
            <p:ph idx="3" type="subTitle"/>
          </p:nvPr>
        </p:nvSpPr>
        <p:spPr>
          <a:xfrm>
            <a:off x="535892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2"/>
                </a:solidFill>
              </a:rPr>
              <a:t>Database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493" name="Google Shape;493;p64"/>
          <p:cNvSpPr txBox="1"/>
          <p:nvPr>
            <p:ph idx="4" type="body"/>
          </p:nvPr>
        </p:nvSpPr>
        <p:spPr>
          <a:xfrm>
            <a:off x="528842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6"/>
                </a:solidFill>
              </a:rPr>
              <a:t>MYSQL for structured data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6"/>
                </a:solidFill>
              </a:rPr>
              <a:t>Neon (Postgresql)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64"/>
          <p:cNvSpPr txBox="1"/>
          <p:nvPr>
            <p:ph idx="5" type="subTitle"/>
          </p:nvPr>
        </p:nvSpPr>
        <p:spPr>
          <a:xfrm>
            <a:off x="7231275" y="2706950"/>
            <a:ext cx="1466400" cy="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2"/>
                </a:solidFill>
              </a:rPr>
              <a:t>Frontend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495" name="Google Shape;495;p64"/>
          <p:cNvSpPr txBox="1"/>
          <p:nvPr>
            <p:ph idx="6" type="body"/>
          </p:nvPr>
        </p:nvSpPr>
        <p:spPr>
          <a:xfrm>
            <a:off x="7160775" y="2982325"/>
            <a:ext cx="16074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6"/>
                </a:solidFill>
              </a:rPr>
              <a:t>ReactJS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accent6"/>
                </a:solidFill>
              </a:rPr>
              <a:t>Bootstrap and Tailwind CSS for a sleek &amp; responsive UI</a:t>
            </a:r>
            <a:endParaRPr sz="1400">
              <a:solidFill>
                <a:schemeClr val="accent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64"/>
          <p:cNvSpPr/>
          <p:nvPr/>
        </p:nvSpPr>
        <p:spPr>
          <a:xfrm>
            <a:off x="7782763" y="1869913"/>
            <a:ext cx="357121" cy="357121"/>
          </a:xfrm>
          <a:custGeom>
            <a:rect b="b" l="l" r="r" t="t"/>
            <a:pathLst>
              <a:path extrusionOk="0" h="108630" w="108630">
                <a:moveTo>
                  <a:pt x="7709" y="0"/>
                </a:moveTo>
                <a:lnTo>
                  <a:pt x="7709" y="12615"/>
                </a:lnTo>
                <a:lnTo>
                  <a:pt x="86203" y="12615"/>
                </a:lnTo>
                <a:lnTo>
                  <a:pt x="0" y="99519"/>
                </a:lnTo>
                <a:lnTo>
                  <a:pt x="9111" y="108630"/>
                </a:lnTo>
                <a:lnTo>
                  <a:pt x="95314" y="22427"/>
                </a:lnTo>
                <a:lnTo>
                  <a:pt x="95314" y="100220"/>
                </a:lnTo>
                <a:lnTo>
                  <a:pt x="108630" y="100220"/>
                </a:lnTo>
                <a:lnTo>
                  <a:pt x="10863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64"/>
          <p:cNvSpPr txBox="1"/>
          <p:nvPr>
            <p:ph type="title"/>
          </p:nvPr>
        </p:nvSpPr>
        <p:spPr>
          <a:xfrm>
            <a:off x="430425" y="589975"/>
            <a:ext cx="42771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Tech Stack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8" name="Google Shape;498;p64"/>
          <p:cNvCxnSpPr/>
          <p:nvPr/>
        </p:nvCxnSpPr>
        <p:spPr>
          <a:xfrm>
            <a:off x="518202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64"/>
          <p:cNvCxnSpPr/>
          <p:nvPr/>
        </p:nvCxnSpPr>
        <p:spPr>
          <a:xfrm>
            <a:off x="702167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64"/>
          <p:cNvSpPr/>
          <p:nvPr/>
        </p:nvSpPr>
        <p:spPr>
          <a:xfrm>
            <a:off x="1803775" y="1487013"/>
            <a:ext cx="1113000" cy="1122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1" name="Google Shape;501;p64"/>
          <p:cNvSpPr txBox="1"/>
          <p:nvPr/>
        </p:nvSpPr>
        <p:spPr>
          <a:xfrm>
            <a:off x="1376075" y="2706950"/>
            <a:ext cx="813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AI/ML</a:t>
            </a:r>
            <a:endParaRPr sz="15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02" name="Google Shape;502;p64"/>
          <p:cNvSpPr txBox="1"/>
          <p:nvPr/>
        </p:nvSpPr>
        <p:spPr>
          <a:xfrm>
            <a:off x="1341675" y="2976750"/>
            <a:ext cx="1359600" cy="10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OpenAI</a:t>
            </a:r>
            <a:endParaRPr sz="12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Gemini</a:t>
            </a:r>
            <a:endParaRPr sz="12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DeepSeek</a:t>
            </a:r>
            <a:endParaRPr sz="12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Tensorflow</a:t>
            </a:r>
            <a:endParaRPr sz="12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Pytorch</a:t>
            </a:r>
            <a:endParaRPr sz="12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03" name="Google Shape;50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325" y="1581350"/>
            <a:ext cx="873600" cy="87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7862" y="1679462"/>
            <a:ext cx="738025" cy="73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9300" y="1501350"/>
            <a:ext cx="1033600" cy="1033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6" name="Google Shape;506;p64"/>
          <p:cNvCxnSpPr/>
          <p:nvPr/>
        </p:nvCxnSpPr>
        <p:spPr>
          <a:xfrm>
            <a:off x="3048425" y="2827800"/>
            <a:ext cx="0" cy="1232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5"/>
          <p:cNvSpPr txBox="1"/>
          <p:nvPr>
            <p:ph idx="1" type="subTitle"/>
          </p:nvPr>
        </p:nvSpPr>
        <p:spPr>
          <a:xfrm>
            <a:off x="604975" y="3055900"/>
            <a:ext cx="14664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chemeClr val="dk2"/>
                </a:solidFill>
              </a:rPr>
              <a:t>Freemium Approach</a:t>
            </a:r>
            <a:endParaRPr i="1" sz="1000">
              <a:solidFill>
                <a:schemeClr val="dk2"/>
              </a:solidFill>
            </a:endParaRPr>
          </a:p>
        </p:txBody>
      </p:sp>
      <p:sp>
        <p:nvSpPr>
          <p:cNvPr id="512" name="Google Shape;512;p65"/>
          <p:cNvSpPr txBox="1"/>
          <p:nvPr>
            <p:ph idx="2" type="body"/>
          </p:nvPr>
        </p:nvSpPr>
        <p:spPr>
          <a:xfrm>
            <a:off x="556525" y="3713425"/>
            <a:ext cx="17043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Free tier to boost adoption, premium subscriptions for advanced features.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3" name="Google Shape;513;p65"/>
          <p:cNvSpPr txBox="1"/>
          <p:nvPr>
            <p:ph idx="3" type="subTitle"/>
          </p:nvPr>
        </p:nvSpPr>
        <p:spPr>
          <a:xfrm>
            <a:off x="3850100" y="3055900"/>
            <a:ext cx="14664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</a:rPr>
              <a:t>Education</a:t>
            </a:r>
            <a:endParaRPr i="1"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</a:rPr>
              <a:t>Licensing</a:t>
            </a:r>
            <a:endParaRPr i="1" sz="1400">
              <a:solidFill>
                <a:srgbClr val="000000"/>
              </a:solidFill>
            </a:endParaRPr>
          </a:p>
        </p:txBody>
      </p:sp>
      <p:sp>
        <p:nvSpPr>
          <p:cNvPr id="514" name="Google Shape;514;p65"/>
          <p:cNvSpPr txBox="1"/>
          <p:nvPr>
            <p:ph idx="4" type="body"/>
          </p:nvPr>
        </p:nvSpPr>
        <p:spPr>
          <a:xfrm>
            <a:off x="3790625" y="3713425"/>
            <a:ext cx="17043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000000"/>
                </a:solidFill>
              </a:rPr>
              <a:t>Licensing model for universities, with AI-powered LMS integrations.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65"/>
          <p:cNvSpPr txBox="1"/>
          <p:nvPr>
            <p:ph idx="5" type="subTitle"/>
          </p:nvPr>
        </p:nvSpPr>
        <p:spPr>
          <a:xfrm>
            <a:off x="7024725" y="3055900"/>
            <a:ext cx="14664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000000"/>
                </a:solidFill>
              </a:rPr>
              <a:t>Corporate Training</a:t>
            </a:r>
            <a:endParaRPr i="1" sz="1200">
              <a:solidFill>
                <a:srgbClr val="000000"/>
              </a:solidFill>
            </a:endParaRPr>
          </a:p>
        </p:txBody>
      </p:sp>
      <p:sp>
        <p:nvSpPr>
          <p:cNvPr id="516" name="Google Shape;516;p65"/>
          <p:cNvSpPr txBox="1"/>
          <p:nvPr>
            <p:ph idx="6" type="body"/>
          </p:nvPr>
        </p:nvSpPr>
        <p:spPr>
          <a:xfrm>
            <a:off x="6905776" y="3713425"/>
            <a:ext cx="17043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Employee training programs, professional development courses.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7" name="Google Shape;517;p65"/>
          <p:cNvSpPr txBox="1"/>
          <p:nvPr>
            <p:ph type="title"/>
          </p:nvPr>
        </p:nvSpPr>
        <p:spPr>
          <a:xfrm>
            <a:off x="675475" y="516425"/>
            <a:ext cx="67677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Business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8" name="Google Shape;518;p65"/>
          <p:cNvSpPr/>
          <p:nvPr/>
        </p:nvSpPr>
        <p:spPr>
          <a:xfrm>
            <a:off x="604975" y="1457338"/>
            <a:ext cx="1607400" cy="1607400"/>
          </a:xfrm>
          <a:prstGeom prst="roundRect">
            <a:avLst>
              <a:gd fmla="val 50000" name="adj"/>
            </a:avLst>
          </a:prstGeom>
          <a:solidFill>
            <a:srgbClr val="0000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9" name="Google Shape;519;p65"/>
          <p:cNvSpPr/>
          <p:nvPr/>
        </p:nvSpPr>
        <p:spPr>
          <a:xfrm>
            <a:off x="3814850" y="1457338"/>
            <a:ext cx="1607400" cy="1607400"/>
          </a:xfrm>
          <a:prstGeom prst="roundRect">
            <a:avLst>
              <a:gd fmla="val 50000" name="adj"/>
            </a:avLst>
          </a:prstGeom>
          <a:solidFill>
            <a:srgbClr val="6AA84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0" name="Google Shape;520;p65"/>
          <p:cNvSpPr/>
          <p:nvPr/>
        </p:nvSpPr>
        <p:spPr>
          <a:xfrm>
            <a:off x="6954219" y="1457338"/>
            <a:ext cx="1607400" cy="1607400"/>
          </a:xfrm>
          <a:prstGeom prst="roundRect">
            <a:avLst>
              <a:gd fmla="val 50000" name="adj"/>
            </a:avLst>
          </a:prstGeom>
          <a:solidFill>
            <a:srgbClr val="CC0000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1" name="Google Shape;521;p65"/>
          <p:cNvSpPr txBox="1"/>
          <p:nvPr/>
        </p:nvSpPr>
        <p:spPr>
          <a:xfrm>
            <a:off x="675475" y="1751050"/>
            <a:ext cx="16074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b="1" lang="en" sz="1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ubscription</a:t>
            </a:r>
            <a:endParaRPr b="1" sz="1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      Model</a:t>
            </a:r>
            <a:endParaRPr b="1" sz="1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2" name="Google Shape;522;p65"/>
          <p:cNvSpPr txBox="1"/>
          <p:nvPr/>
        </p:nvSpPr>
        <p:spPr>
          <a:xfrm>
            <a:off x="3761750" y="1698325"/>
            <a:ext cx="1643100" cy="14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Institutional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  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  Partnerships</a:t>
            </a:r>
            <a:endParaRPr b="1" sz="1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3" name="Google Shape;523;p65"/>
          <p:cNvSpPr txBox="1"/>
          <p:nvPr/>
        </p:nvSpPr>
        <p:spPr>
          <a:xfrm>
            <a:off x="6790950" y="1781075"/>
            <a:ext cx="21246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     </a:t>
            </a:r>
            <a:r>
              <a:rPr b="1" lang="en" sz="1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 Professional</a:t>
            </a:r>
            <a:endParaRPr b="1" sz="15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          Upskilling</a:t>
            </a:r>
            <a:endParaRPr b="1" sz="15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6"/>
          <p:cNvSpPr txBox="1"/>
          <p:nvPr>
            <p:ph type="title"/>
          </p:nvPr>
        </p:nvSpPr>
        <p:spPr>
          <a:xfrm>
            <a:off x="452575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Expansion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Strategy</a:t>
            </a:r>
            <a:endParaRPr/>
          </a:p>
        </p:txBody>
      </p:sp>
      <p:sp>
        <p:nvSpPr>
          <p:cNvPr id="529" name="Google Shape;529;p66"/>
          <p:cNvSpPr txBox="1"/>
          <p:nvPr>
            <p:ph idx="4294967295" type="body"/>
          </p:nvPr>
        </p:nvSpPr>
        <p:spPr>
          <a:xfrm>
            <a:off x="452575" y="1994850"/>
            <a:ext cx="4308000" cy="21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part of our expansion strategy, we are developing a video course generation system powered by Manim, enabling automated creation of high-quality instructional videos. 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leveraging Manim’s dynamic visualization capabilities, EduLimuV1 will offer high-quality, engaging instructional videos that simplify complex concepts, providing students with an immersive and interactive learning experience at scale.</a:t>
            </a:r>
            <a:endParaRPr b="1" sz="1300"/>
          </a:p>
        </p:txBody>
      </p:sp>
      <p:sp>
        <p:nvSpPr>
          <p:cNvPr id="530" name="Google Shape;530;p6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1" name="Google Shape;53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775" y="152400"/>
            <a:ext cx="321556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7"/>
          <p:cNvSpPr txBox="1"/>
          <p:nvPr>
            <p:ph idx="1" type="subTitle"/>
          </p:nvPr>
        </p:nvSpPr>
        <p:spPr>
          <a:xfrm>
            <a:off x="506425" y="1749625"/>
            <a:ext cx="32472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Join us at </a:t>
            </a:r>
            <a:r>
              <a:rPr b="1"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Edulimu </a:t>
            </a: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today and 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let’s collaborate to shape the future of learning.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6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8" name="Google Shape;53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7100" y="459000"/>
            <a:ext cx="4619625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trait of person smiling." id="543" name="Google Shape;543;p6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39111" l="33654" r="33654" t="36090"/>
          <a:stretch/>
        </p:blipFill>
        <p:spPr>
          <a:xfrm>
            <a:off x="565650" y="1569275"/>
            <a:ext cx="1466400" cy="1570200"/>
          </a:xfrm>
          <a:prstGeom prst="roundRect">
            <a:avLst>
              <a:gd fmla="val 6794" name="adj"/>
            </a:avLst>
          </a:prstGeom>
          <a:noFill/>
        </p:spPr>
      </p:pic>
      <p:sp>
        <p:nvSpPr>
          <p:cNvPr id="544" name="Google Shape;544;p68"/>
          <p:cNvSpPr txBox="1"/>
          <p:nvPr>
            <p:ph type="title"/>
          </p:nvPr>
        </p:nvSpPr>
        <p:spPr>
          <a:xfrm>
            <a:off x="450850" y="596800"/>
            <a:ext cx="67677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545" name="Google Shape;545;p68"/>
          <p:cNvSpPr txBox="1"/>
          <p:nvPr>
            <p:ph idx="1" type="subTitle"/>
          </p:nvPr>
        </p:nvSpPr>
        <p:spPr>
          <a:xfrm>
            <a:off x="566350" y="3190975"/>
            <a:ext cx="14664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Here</a:t>
            </a:r>
            <a:endParaRPr/>
          </a:p>
        </p:txBody>
      </p:sp>
      <p:sp>
        <p:nvSpPr>
          <p:cNvPr id="546" name="Google Shape;546;p68"/>
          <p:cNvSpPr txBox="1"/>
          <p:nvPr>
            <p:ph idx="6" type="subTitle"/>
          </p:nvPr>
        </p:nvSpPr>
        <p:spPr>
          <a:xfrm>
            <a:off x="2588275" y="3190975"/>
            <a:ext cx="14664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Here</a:t>
            </a:r>
            <a:endParaRPr/>
          </a:p>
        </p:txBody>
      </p:sp>
      <p:sp>
        <p:nvSpPr>
          <p:cNvPr id="547" name="Google Shape;547;p68"/>
          <p:cNvSpPr txBox="1"/>
          <p:nvPr>
            <p:ph idx="7" type="subTitle"/>
          </p:nvPr>
        </p:nvSpPr>
        <p:spPr>
          <a:xfrm>
            <a:off x="4613113" y="3190975"/>
            <a:ext cx="14664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Here</a:t>
            </a:r>
            <a:endParaRPr/>
          </a:p>
        </p:txBody>
      </p:sp>
      <p:sp>
        <p:nvSpPr>
          <p:cNvPr id="548" name="Google Shape;548;p68"/>
          <p:cNvSpPr txBox="1"/>
          <p:nvPr>
            <p:ph idx="8" type="subTitle"/>
          </p:nvPr>
        </p:nvSpPr>
        <p:spPr>
          <a:xfrm>
            <a:off x="6637950" y="3190975"/>
            <a:ext cx="14664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Here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ortrait of a person." id="549" name="Google Shape;549;p6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7228" l="34697" r="36632" t="1020"/>
          <a:stretch/>
        </p:blipFill>
        <p:spPr>
          <a:xfrm>
            <a:off x="2589738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pic>
        <p:nvPicPr>
          <p:cNvPr descr="Portrait of a person." id="550" name="Google Shape;550;p6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1302" l="2399" r="68929" t="66946"/>
          <a:stretch/>
        </p:blipFill>
        <p:spPr>
          <a:xfrm>
            <a:off x="4613850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pic>
        <p:nvPicPr>
          <p:cNvPr descr="Portrait of a person." id="551" name="Google Shape;551;p6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364" l="34946" r="36382" t="67884"/>
          <a:stretch/>
        </p:blipFill>
        <p:spPr>
          <a:xfrm>
            <a:off x="6637950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sp>
        <p:nvSpPr>
          <p:cNvPr id="552" name="Google Shape;552;p68"/>
          <p:cNvSpPr/>
          <p:nvPr/>
        </p:nvSpPr>
        <p:spPr>
          <a:xfrm>
            <a:off x="566350" y="39336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3" name="Google Shape;553;p68"/>
          <p:cNvSpPr/>
          <p:nvPr/>
        </p:nvSpPr>
        <p:spPr>
          <a:xfrm>
            <a:off x="2588275" y="39336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Lorem Ipsum Text</a:t>
            </a:r>
            <a:endParaRPr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4" name="Google Shape;554;p68"/>
          <p:cNvSpPr/>
          <p:nvPr/>
        </p:nvSpPr>
        <p:spPr>
          <a:xfrm>
            <a:off x="4613113" y="39336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Lorem Ipsum Text</a:t>
            </a:r>
            <a:endParaRPr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5" name="Google Shape;555;p68"/>
          <p:cNvSpPr/>
          <p:nvPr/>
        </p:nvSpPr>
        <p:spPr>
          <a:xfrm>
            <a:off x="6637950" y="3933625"/>
            <a:ext cx="1466400" cy="2724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Lorem Ipsum Text</a:t>
            </a:r>
            <a:endParaRPr sz="9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6" name="Google Shape;556;p6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2"/>
                </a:solidFill>
              </a:rPr>
              <a:t>‹#›</a:t>
            </a:fld>
            <a:endParaRPr sz="1300">
              <a:solidFill>
                <a:schemeClr val="dk2"/>
              </a:solidFill>
            </a:endParaRPr>
          </a:p>
        </p:txBody>
      </p:sp>
      <p:sp>
        <p:nvSpPr>
          <p:cNvPr id="399" name="Google Shape;399;p56"/>
          <p:cNvSpPr txBox="1"/>
          <p:nvPr/>
        </p:nvSpPr>
        <p:spPr>
          <a:xfrm>
            <a:off x="424275" y="656750"/>
            <a:ext cx="4147800" cy="10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Problem</a:t>
            </a:r>
            <a:endParaRPr b="1" sz="4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0" name="Google Shape;400;p56"/>
          <p:cNvSpPr txBox="1"/>
          <p:nvPr/>
        </p:nvSpPr>
        <p:spPr>
          <a:xfrm>
            <a:off x="424275" y="1650575"/>
            <a:ext cx="36267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Inter"/>
                <a:ea typeface="Inter"/>
                <a:cs typeface="Inter"/>
                <a:sym typeface="Inter"/>
              </a:rPr>
              <a:t>Many learners struggle with one-size-fits all approach to education.</a:t>
            </a:r>
            <a:endParaRPr b="1" sz="1200">
              <a:solidFill>
                <a:srgbClr val="66666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1" name="Google Shape;401;p56"/>
          <p:cNvSpPr txBox="1"/>
          <p:nvPr/>
        </p:nvSpPr>
        <p:spPr>
          <a:xfrm>
            <a:off x="424275" y="2225950"/>
            <a:ext cx="3823200" cy="22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Challenges in Education today:</a:t>
            </a:r>
            <a:endParaRPr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b="1" lang="en" sz="1300">
                <a:solidFill>
                  <a:srgbClr val="666666"/>
                </a:solidFill>
              </a:rPr>
              <a:t>Complexity of College Curricula</a:t>
            </a:r>
            <a:endParaRPr b="1" sz="1300">
              <a:solidFill>
                <a:srgbClr val="666666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b="1" lang="en" sz="1300">
                <a:solidFill>
                  <a:srgbClr val="666666"/>
                </a:solidFill>
              </a:rPr>
              <a:t>Missed Lectures &amp; Scheduling Conflicts</a:t>
            </a:r>
            <a:endParaRPr b="1" sz="1300">
              <a:solidFill>
                <a:srgbClr val="666666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b="1" lang="en" sz="1300">
                <a:solidFill>
                  <a:srgbClr val="666666"/>
                </a:solidFill>
              </a:rPr>
              <a:t>Pace of Instruction</a:t>
            </a:r>
            <a:endParaRPr b="1" sz="1300">
              <a:solidFill>
                <a:srgbClr val="666666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b="1" lang="en" sz="1300">
                <a:solidFill>
                  <a:srgbClr val="666666"/>
                </a:solidFill>
              </a:rPr>
              <a:t>Lack of Personalized Learning Pathways</a:t>
            </a:r>
            <a:endParaRPr b="1" sz="1300">
              <a:solidFill>
                <a:srgbClr val="666666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Char char="●"/>
            </a:pPr>
            <a:r>
              <a:rPr b="1" lang="en" sz="1300">
                <a:solidFill>
                  <a:srgbClr val="666666"/>
                </a:solidFill>
              </a:rPr>
              <a:t>Limited Time &amp; Resources for Educators</a:t>
            </a:r>
            <a:endParaRPr b="1" sz="13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02" name="Google Shape;40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975" y="657850"/>
            <a:ext cx="4612777" cy="405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 txBox="1"/>
          <p:nvPr>
            <p:ph idx="1" type="body"/>
          </p:nvPr>
        </p:nvSpPr>
        <p:spPr>
          <a:xfrm>
            <a:off x="452575" y="2059600"/>
            <a:ext cx="41193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We are building an AI-powered learning platform that adapts to each student, creating a unique, personalized learning journey using real-time AI recommendations.</a:t>
            </a:r>
            <a:endParaRPr b="1" sz="15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erson working on a laptop while holding a smartphone." id="408" name="Google Shape;408;p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77" l="0" r="0" t="5877"/>
          <a:stretch/>
        </p:blipFill>
        <p:spPr>
          <a:xfrm>
            <a:off x="5039775" y="203250"/>
            <a:ext cx="3905400" cy="2298600"/>
          </a:xfrm>
          <a:prstGeom prst="roundRect">
            <a:avLst>
              <a:gd fmla="val 16667" name="adj"/>
            </a:avLst>
          </a:prstGeom>
        </p:spPr>
      </p:pic>
      <p:pic>
        <p:nvPicPr>
          <p:cNvPr descr="Office workers collaborating around a computer." id="409" name="Google Shape;409;p57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531" l="0" r="0" t="3531"/>
          <a:stretch/>
        </p:blipFill>
        <p:spPr>
          <a:xfrm>
            <a:off x="5039775" y="2624675"/>
            <a:ext cx="39054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410" name="Google Shape;410;p57"/>
          <p:cNvSpPr txBox="1"/>
          <p:nvPr>
            <p:ph type="title"/>
          </p:nvPr>
        </p:nvSpPr>
        <p:spPr>
          <a:xfrm>
            <a:off x="319650" y="596800"/>
            <a:ext cx="43965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Our Solution: The Future of Learning</a:t>
            </a:r>
            <a:endParaRPr sz="3600"/>
          </a:p>
        </p:txBody>
      </p:sp>
      <p:sp>
        <p:nvSpPr>
          <p:cNvPr id="411" name="Google Shape;411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8"/>
          <p:cNvSpPr txBox="1"/>
          <p:nvPr>
            <p:ph idx="1" type="body"/>
          </p:nvPr>
        </p:nvSpPr>
        <p:spPr>
          <a:xfrm>
            <a:off x="420875" y="2141075"/>
            <a:ext cx="4151100" cy="2177100"/>
          </a:xfrm>
          <a:prstGeom prst="rect">
            <a:avLst/>
          </a:prstGeom>
          <a:ln cap="flat" cmpd="sng" w="9525">
            <a:solidFill>
              <a:srgbClr val="F6F5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★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AI-Driven Personalization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– Uses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OpenAI, Gemini, and DeepSeek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to tailor learning paths.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Arial"/>
              <a:buChar char="★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Real-Time Adaptive Learning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– Adjusts courses dynamically based on student performance.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★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Seamless Content Conversion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Users upload PDFs, and AI instantly transforms them into courses.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58"/>
          <p:cNvSpPr txBox="1"/>
          <p:nvPr>
            <p:ph type="title"/>
          </p:nvPr>
        </p:nvSpPr>
        <p:spPr>
          <a:xfrm>
            <a:off x="420875" y="517250"/>
            <a:ext cx="8355000" cy="14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What Makes Us Unique? – The Competitive Edge</a:t>
            </a:r>
            <a:endParaRPr sz="5900"/>
          </a:p>
        </p:txBody>
      </p:sp>
      <p:sp>
        <p:nvSpPr>
          <p:cNvPr id="418" name="Google Shape;418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9" name="Google Shape;41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950" y="1824925"/>
            <a:ext cx="4016650" cy="30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9"/>
          <p:cNvSpPr txBox="1"/>
          <p:nvPr>
            <p:ph idx="1" type="body"/>
          </p:nvPr>
        </p:nvSpPr>
        <p:spPr>
          <a:xfrm>
            <a:off x="452575" y="1386250"/>
            <a:ext cx="4119300" cy="29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en"/>
              <a:t>The platform provides both institution based learning and individual based learning.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An institution provides curriculum and the learning resources for that curriculum.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platform then generates a customized learning path and organized content to be followed by a student enrolled in that curriculum.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student learns interactively and AI adapts in real-time.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ice workers collaborating around a computer." id="425" name="Google Shape;425;p5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3531" l="0" r="0" t="3531"/>
          <a:stretch/>
        </p:blipFill>
        <p:spPr>
          <a:xfrm>
            <a:off x="5039775" y="2624675"/>
            <a:ext cx="37680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426" name="Google Shape;426;p59"/>
          <p:cNvSpPr txBox="1"/>
          <p:nvPr>
            <p:ph type="title"/>
          </p:nvPr>
        </p:nvSpPr>
        <p:spPr>
          <a:xfrm>
            <a:off x="452575" y="596800"/>
            <a:ext cx="42636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How it works</a:t>
            </a:r>
            <a:endParaRPr sz="3600"/>
          </a:p>
        </p:txBody>
      </p:sp>
      <p:sp>
        <p:nvSpPr>
          <p:cNvPr id="427" name="Google Shape;427;p5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8" name="Google Shape;42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775" y="203200"/>
            <a:ext cx="3767926" cy="229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0"/>
          <p:cNvSpPr txBox="1"/>
          <p:nvPr>
            <p:ph idx="1" type="body"/>
          </p:nvPr>
        </p:nvSpPr>
        <p:spPr>
          <a:xfrm>
            <a:off x="4851900" y="2827700"/>
            <a:ext cx="41193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/>
              <a:t>Personalized quizzes are auto-generated, preferably topical quizzes, and revision content tailored specifically for the student according to quiz assessment is also generated.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6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5" name="Google Shape;435;p60"/>
          <p:cNvSpPr txBox="1"/>
          <p:nvPr/>
        </p:nvSpPr>
        <p:spPr>
          <a:xfrm>
            <a:off x="4572000" y="1155400"/>
            <a:ext cx="43992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Assessments done in class e.g CATs/Exams are made available in the platform and revision content is auto-generated tailored to the students needs according to their strengths and weaknesses derived from their performance in the tests.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6" name="Google Shape;43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75" y="714550"/>
            <a:ext cx="4173249" cy="234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1"/>
          <p:cNvSpPr txBox="1"/>
          <p:nvPr>
            <p:ph idx="1" type="body"/>
          </p:nvPr>
        </p:nvSpPr>
        <p:spPr>
          <a:xfrm>
            <a:off x="524725" y="1800900"/>
            <a:ext cx="41193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en"/>
              <a:t>For an individual based learning the student provides their learning materials and the platform’s AI recommends some more.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platform ensures continuous improvement based on feedback and progress tracking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3" name="Google Shape;44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025" y="512100"/>
            <a:ext cx="4119300" cy="41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2"/>
          <p:cNvSpPr txBox="1"/>
          <p:nvPr>
            <p:ph type="title"/>
          </p:nvPr>
        </p:nvSpPr>
        <p:spPr>
          <a:xfrm>
            <a:off x="452575" y="596800"/>
            <a:ext cx="68688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449" name="Google Shape;449;p62"/>
          <p:cNvSpPr txBox="1"/>
          <p:nvPr>
            <p:ph idx="1" type="body"/>
          </p:nvPr>
        </p:nvSpPr>
        <p:spPr>
          <a:xfrm>
            <a:off x="589475" y="2780825"/>
            <a:ext cx="1641300" cy="18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Finalize UI/UX        wireframes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 mockups for main pages (dashboard, courses, user profiles)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up development environment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62"/>
          <p:cNvSpPr txBox="1"/>
          <p:nvPr>
            <p:ph idx="2" type="body"/>
          </p:nvPr>
        </p:nvSpPr>
        <p:spPr>
          <a:xfrm>
            <a:off x="2601850" y="2780825"/>
            <a:ext cx="1641300" cy="20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user authentication (sign-up, login, roles)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personalized learning algorithm (basic)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→Set up course content management system</a:t>
            </a:r>
            <a:endParaRPr/>
          </a:p>
        </p:txBody>
      </p:sp>
      <p:sp>
        <p:nvSpPr>
          <p:cNvPr id="451" name="Google Shape;451;p62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homepage and onboarding screens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user dashboards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Integrate UI components</a:t>
            </a:r>
            <a:endParaRPr/>
          </a:p>
        </p:txBody>
      </p:sp>
      <p:sp>
        <p:nvSpPr>
          <p:cNvPr id="452" name="Google Shape;452;p62"/>
          <p:cNvSpPr/>
          <p:nvPr/>
        </p:nvSpPr>
        <p:spPr>
          <a:xfrm>
            <a:off x="556250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Feb 18 - Mar 3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3" name="Google Shape;453;p62"/>
          <p:cNvSpPr/>
          <p:nvPr/>
        </p:nvSpPr>
        <p:spPr>
          <a:xfrm>
            <a:off x="556250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Design Phase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4" name="Google Shape;454;p62"/>
          <p:cNvSpPr/>
          <p:nvPr/>
        </p:nvSpPr>
        <p:spPr>
          <a:xfrm>
            <a:off x="2550692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Mar 4 - Mar 10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5" name="Google Shape;455;p62"/>
          <p:cNvSpPr/>
          <p:nvPr/>
        </p:nvSpPr>
        <p:spPr>
          <a:xfrm>
            <a:off x="25725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1"/>
                </a:solidFill>
              </a:rPr>
              <a:t>Core Backend Features</a:t>
            </a:r>
            <a:endParaRPr b="1" sz="12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6" name="Google Shape;456;p62"/>
          <p:cNvSpPr/>
          <p:nvPr/>
        </p:nvSpPr>
        <p:spPr>
          <a:xfrm>
            <a:off x="4545133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Mar 11 - Mar 17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7" name="Google Shape;457;p62"/>
          <p:cNvSpPr/>
          <p:nvPr/>
        </p:nvSpPr>
        <p:spPr>
          <a:xfrm>
            <a:off x="45721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Frontend Development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8" name="Google Shape;458;p62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9" name="Google Shape;459;p62"/>
          <p:cNvCxnSpPr/>
          <p:nvPr/>
        </p:nvCxnSpPr>
        <p:spPr>
          <a:xfrm>
            <a:off x="24235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60" name="Google Shape;460;p62"/>
          <p:cNvCxnSpPr/>
          <p:nvPr/>
        </p:nvCxnSpPr>
        <p:spPr>
          <a:xfrm>
            <a:off x="442142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461" name="Google Shape;461;p62"/>
          <p:cNvSpPr txBox="1"/>
          <p:nvPr>
            <p:ph idx="4" type="body"/>
          </p:nvPr>
        </p:nvSpPr>
        <p:spPr>
          <a:xfrm>
            <a:off x="6602800" y="2780825"/>
            <a:ext cx="1641300" cy="18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Connect frontend with backend APIs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 dynamic content loading (courses, recommendations)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real-time user progress tracking</a:t>
            </a:r>
            <a:endParaRPr/>
          </a:p>
        </p:txBody>
      </p:sp>
      <p:sp>
        <p:nvSpPr>
          <p:cNvPr id="462" name="Google Shape;462;p62"/>
          <p:cNvSpPr/>
          <p:nvPr/>
        </p:nvSpPr>
        <p:spPr>
          <a:xfrm>
            <a:off x="6539575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Mar 18 - Mar 31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63" name="Google Shape;463;p62"/>
          <p:cNvSpPr/>
          <p:nvPr/>
        </p:nvSpPr>
        <p:spPr>
          <a:xfrm>
            <a:off x="65486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Frontend  Backend Integration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464" name="Google Shape;464;p62"/>
          <p:cNvCxnSpPr/>
          <p:nvPr/>
        </p:nvCxnSpPr>
        <p:spPr>
          <a:xfrm>
            <a:off x="640802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3"/>
          <p:cNvSpPr txBox="1"/>
          <p:nvPr>
            <p:ph type="title"/>
          </p:nvPr>
        </p:nvSpPr>
        <p:spPr>
          <a:xfrm>
            <a:off x="452575" y="596800"/>
            <a:ext cx="68688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470" name="Google Shape;470;p63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Conduct unit tests for backend and frontend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Fix bugs and optimize performance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Conduct initial user testing (internal team)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3"/>
          <p:cNvSpPr txBox="1"/>
          <p:nvPr>
            <p:ph idx="2" type="body"/>
          </p:nvPr>
        </p:nvSpPr>
        <p:spPr>
          <a:xfrm>
            <a:off x="2601850" y="2780825"/>
            <a:ext cx="1641300" cy="20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Launch beta version with select users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Collect feedback on usability &amp; performance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critical fixes</a:t>
            </a:r>
            <a:endParaRPr/>
          </a:p>
        </p:txBody>
      </p:sp>
      <p:sp>
        <p:nvSpPr>
          <p:cNvPr id="472" name="Google Shape;472;p63"/>
          <p:cNvSpPr txBox="1"/>
          <p:nvPr>
            <p:ph idx="3" type="body"/>
          </p:nvPr>
        </p:nvSpPr>
        <p:spPr>
          <a:xfrm>
            <a:off x="4601450" y="2780850"/>
            <a:ext cx="1641300" cy="20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Optimize speed &amp; security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 marketing materials (website, social media, demo videos)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review &amp; bug fixes</a:t>
            </a:r>
            <a:endParaRPr/>
          </a:p>
        </p:txBody>
      </p:sp>
      <p:sp>
        <p:nvSpPr>
          <p:cNvPr id="473" name="Google Shape;473;p63"/>
          <p:cNvSpPr txBox="1"/>
          <p:nvPr>
            <p:ph idx="4" type="body"/>
          </p:nvPr>
        </p:nvSpPr>
        <p:spPr>
          <a:xfrm>
            <a:off x="6602800" y="2780825"/>
            <a:ext cx="1641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Official product launch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→Implement marketing campaign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Onboard first batch of users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Monitor performance and analytics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63"/>
          <p:cNvSpPr/>
          <p:nvPr/>
        </p:nvSpPr>
        <p:spPr>
          <a:xfrm>
            <a:off x="556250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Apr 1- Apr 7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5" name="Google Shape;475;p63"/>
          <p:cNvSpPr/>
          <p:nvPr/>
        </p:nvSpPr>
        <p:spPr>
          <a:xfrm>
            <a:off x="556250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Testing Phase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6" name="Google Shape;476;p63"/>
          <p:cNvSpPr/>
          <p:nvPr/>
        </p:nvSpPr>
        <p:spPr>
          <a:xfrm>
            <a:off x="2550692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Apr 8 - Apr 14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7" name="Google Shape;477;p63"/>
          <p:cNvSpPr/>
          <p:nvPr/>
        </p:nvSpPr>
        <p:spPr>
          <a:xfrm>
            <a:off x="25725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1"/>
                </a:solidFill>
              </a:rPr>
              <a:t>Beta launch and user Feedback</a:t>
            </a:r>
            <a:endParaRPr b="1" sz="12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63"/>
          <p:cNvSpPr/>
          <p:nvPr/>
        </p:nvSpPr>
        <p:spPr>
          <a:xfrm>
            <a:off x="4545133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Apr 15 - Apr 21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79" name="Google Shape;479;p63"/>
          <p:cNvSpPr/>
          <p:nvPr/>
        </p:nvSpPr>
        <p:spPr>
          <a:xfrm>
            <a:off x="45721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Final Enhancements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80" name="Google Shape;480;p63"/>
          <p:cNvSpPr/>
          <p:nvPr/>
        </p:nvSpPr>
        <p:spPr>
          <a:xfrm>
            <a:off x="6539575" y="18024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Apr 22 - Apr 30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81" name="Google Shape;481;p63"/>
          <p:cNvSpPr/>
          <p:nvPr/>
        </p:nvSpPr>
        <p:spPr>
          <a:xfrm>
            <a:off x="6548663" y="229163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Launch and Marketing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82" name="Google Shape;482;p63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83" name="Google Shape;483;p63"/>
          <p:cNvCxnSpPr/>
          <p:nvPr/>
        </p:nvCxnSpPr>
        <p:spPr>
          <a:xfrm>
            <a:off x="24235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84" name="Google Shape;484;p63"/>
          <p:cNvCxnSpPr/>
          <p:nvPr/>
        </p:nvCxnSpPr>
        <p:spPr>
          <a:xfrm>
            <a:off x="442142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485" name="Google Shape;485;p63"/>
          <p:cNvCxnSpPr/>
          <p:nvPr/>
        </p:nvCxnSpPr>
        <p:spPr>
          <a:xfrm>
            <a:off x="642277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